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84" r:id="rId4"/>
    <p:sldId id="285" r:id="rId5"/>
    <p:sldId id="286" r:id="rId6"/>
    <p:sldId id="287" r:id="rId7"/>
    <p:sldId id="272" r:id="rId8"/>
    <p:sldId id="291" r:id="rId9"/>
    <p:sldId id="290" r:id="rId10"/>
    <p:sldId id="289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0" r:id="rId19"/>
    <p:sldId id="305" r:id="rId20"/>
    <p:sldId id="301" r:id="rId21"/>
    <p:sldId id="302" r:id="rId22"/>
    <p:sldId id="261" r:id="rId23"/>
    <p:sldId id="303" r:id="rId24"/>
    <p:sldId id="304" r:id="rId25"/>
    <p:sldId id="307" r:id="rId26"/>
    <p:sldId id="306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9954" y="761632"/>
            <a:ext cx="11113476" cy="3566160"/>
          </a:xfrm>
        </p:spPr>
        <p:txBody>
          <a:bodyPr/>
          <a:lstStyle/>
          <a:p>
            <a:pPr algn="ctr"/>
            <a:r>
              <a:rPr lang="es-US" dirty="0"/>
              <a:t>Generador de Funciones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US" dirty="0"/>
              <a:t>Proyecto final – Instrumentación</a:t>
            </a:r>
          </a:p>
        </p:txBody>
      </p:sp>
      <p:pic>
        <p:nvPicPr>
          <p:cNvPr id="1026" name="Picture 2" descr="https://upload.wikimedia.org/wikipedia/commons/7/70/UABC_Se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96" y="222622"/>
            <a:ext cx="1431967" cy="20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097280" y="4952289"/>
            <a:ext cx="9768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US" dirty="0">
              <a:latin typeface="+mj-lt"/>
            </a:endParaRPr>
          </a:p>
          <a:p>
            <a:pPr algn="ctr"/>
            <a:r>
              <a:rPr lang="es-US" dirty="0">
                <a:latin typeface="+mj-lt"/>
              </a:rPr>
              <a:t>Asesor: Dra. </a:t>
            </a:r>
            <a:r>
              <a:rPr lang="es-US" dirty="0" err="1">
                <a:latin typeface="+mj-lt"/>
              </a:rPr>
              <a:t>Eloisa</a:t>
            </a:r>
            <a:r>
              <a:rPr lang="es-US" dirty="0">
                <a:latin typeface="+mj-lt"/>
              </a:rPr>
              <a:t> del Carmen García Canseco</a:t>
            </a:r>
          </a:p>
          <a:p>
            <a:pPr algn="ctr"/>
            <a:r>
              <a:rPr lang="es-US" dirty="0">
                <a:latin typeface="+mj-lt"/>
              </a:rPr>
              <a:t>Alumnos: Hiram K. Herrera Alcantar &amp; Osvaldo Rosales Pérez</a:t>
            </a:r>
          </a:p>
          <a:p>
            <a:pPr algn="ctr"/>
            <a:endParaRPr lang="es-US" dirty="0">
              <a:latin typeface="+mj-lt"/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952206" y="556729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US" dirty="0"/>
              <a:t>Universidad autónoma de baja california</a:t>
            </a:r>
          </a:p>
          <a:p>
            <a:pPr algn="ctr"/>
            <a:r>
              <a:rPr lang="es-US" dirty="0"/>
              <a:t>Facultad de Ciencias</a:t>
            </a:r>
          </a:p>
        </p:txBody>
      </p:sp>
    </p:spTree>
    <p:extLst>
      <p:ext uri="{BB962C8B-B14F-4D97-AF65-F5344CB8AC3E}">
        <p14:creationId xmlns:p14="http://schemas.microsoft.com/office/powerpoint/2010/main" val="42540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Lista de materiales utilizados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32513"/>
            <a:ext cx="10058400" cy="36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4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Resultado de imagen para LE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4" y="4363469"/>
            <a:ext cx="1864895" cy="16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para 220 electrolytic capac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79" y="1979696"/>
            <a:ext cx="3275797" cy="32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Lista de materiales utilizados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 dirty="0"/>
          </a:p>
        </p:txBody>
      </p:sp>
      <p:pic>
        <p:nvPicPr>
          <p:cNvPr id="6146" name="Picture 2" descr="Resultado de imagen para push but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3" y="1987238"/>
            <a:ext cx="2903478" cy="29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resis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93" y="2066286"/>
            <a:ext cx="3197375" cy="24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potenciome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044567"/>
            <a:ext cx="2610516" cy="195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para lm386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115" y="41177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75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Funcionamiento electrónico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Circuito externo</a:t>
            </a:r>
          </a:p>
        </p:txBody>
      </p:sp>
    </p:spTree>
    <p:extLst>
      <p:ext uri="{BB962C8B-B14F-4D97-AF65-F5344CB8AC3E}">
        <p14:creationId xmlns:p14="http://schemas.microsoft.com/office/powerpoint/2010/main" val="38054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Entradas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2400" dirty="0"/>
              <a:t>4 interruptores </a:t>
            </a:r>
            <a:r>
              <a:rPr lang="es-US" sz="2400" dirty="0" err="1"/>
              <a:t>pushbutton</a:t>
            </a:r>
            <a:r>
              <a:rPr lang="es-US" sz="2400" dirty="0"/>
              <a:t> son para la selección del tipo de señal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2400" dirty="0"/>
              <a:t>Se conectan a las entradas analógicas A0-A3 del Arduino 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04961" y="4118979"/>
            <a:ext cx="4746781" cy="1409578"/>
            <a:chOff x="673767" y="3981432"/>
            <a:chExt cx="6094319" cy="1695346"/>
          </a:xfrm>
        </p:grpSpPr>
        <p:pic>
          <p:nvPicPr>
            <p:cNvPr id="9" name="Picture 2" descr="Resultado de imagen para push butt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67" y="3981433"/>
              <a:ext cx="1695345" cy="169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Resultado de imagen para push butt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1620" y="3981433"/>
              <a:ext cx="1695345" cy="169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n para push butt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714" y="3981433"/>
              <a:ext cx="1695345" cy="169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Resultado de imagen para push butt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41" y="3981432"/>
              <a:ext cx="1695345" cy="169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902037" y="3768270"/>
            <a:ext cx="3569525" cy="2120796"/>
            <a:chOff x="6927116" y="3638787"/>
            <a:chExt cx="3569525" cy="2120796"/>
          </a:xfrm>
        </p:grpSpPr>
        <p:pic>
          <p:nvPicPr>
            <p:cNvPr id="14" name="Picture 6" descr="Resultado de imagen para potenciome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67410">
              <a:off x="6663242" y="3912459"/>
              <a:ext cx="2110998" cy="15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Resultado de imagen para potenciome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67410">
              <a:off x="8649518" y="3902661"/>
              <a:ext cx="2110998" cy="15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Marcador de contenido 3"/>
          <p:cNvSpPr txBox="1">
            <a:spLocks/>
          </p:cNvSpPr>
          <p:nvPr/>
        </p:nvSpPr>
        <p:spPr>
          <a:xfrm>
            <a:off x="6217920" y="1801533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s-US" sz="2400"/>
              <a:t>2 potenciómetros indican la frecuencia de la señal seleccionada y, en caso de trabajar con la señal cuadrada, el ancho de cada pulso.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2400"/>
              <a:t>Se conectan a las entradas A4-A5</a:t>
            </a:r>
            <a:endParaRPr lang="es-US" sz="2400" dirty="0"/>
          </a:p>
        </p:txBody>
      </p:sp>
    </p:spTree>
    <p:extLst>
      <p:ext uri="{BB962C8B-B14F-4D97-AF65-F5344CB8AC3E}">
        <p14:creationId xmlns:p14="http://schemas.microsoft.com/office/powerpoint/2010/main" val="253716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Salidas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4 </a:t>
            </a:r>
            <a:r>
              <a:rPr lang="es-US" sz="2800" dirty="0" err="1"/>
              <a:t>LEDs</a:t>
            </a:r>
            <a:r>
              <a:rPr lang="es-US" sz="2800" dirty="0"/>
              <a:t> para indicar el tipo de onda que se está generando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Se conectan a las salidas digitales D8-D11 del Arduino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17920" y="1801533"/>
            <a:ext cx="49377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2400" dirty="0"/>
              <a:t>Salida digital de 8 pines (D0-D7) con las que se transmite la función generada</a:t>
            </a:r>
          </a:p>
        </p:txBody>
      </p:sp>
      <p:pic>
        <p:nvPicPr>
          <p:cNvPr id="17" name="Picture 8" descr="Resultado de imagen para LE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23246" r="29835"/>
          <a:stretch/>
        </p:blipFill>
        <p:spPr bwMode="auto">
          <a:xfrm>
            <a:off x="2342147" y="3872935"/>
            <a:ext cx="1830179" cy="21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para ardui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5" t="4178" r="37216" b="51187"/>
          <a:stretch/>
        </p:blipFill>
        <p:spPr bwMode="auto">
          <a:xfrm rot="7017089">
            <a:off x="7539631" y="3149137"/>
            <a:ext cx="2294337" cy="29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61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Convertidor Digital-Analógico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5736657" cy="4023360"/>
          </a:xfrm>
        </p:spPr>
        <p:txBody>
          <a:bodyPr>
            <a:normAutofit/>
          </a:bodyPr>
          <a:lstStyle/>
          <a:p>
            <a:r>
              <a:rPr lang="es-US" sz="2800" dirty="0"/>
              <a:t>Toma la señal digital de salida del Arduino en la que se transmite la señal de la función generada y la transforma a una señal analógica.</a:t>
            </a:r>
          </a:p>
        </p:txBody>
      </p:sp>
      <p:pic>
        <p:nvPicPr>
          <p:cNvPr id="7170" name="Picture 2" descr="Resultado de imagen para digital to ana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09" y="1845734"/>
            <a:ext cx="4389749" cy="350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80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Convertidor Digital-Analógico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US" sz="2800" dirty="0"/>
                  <a:t>El convertidor utilizado es uno del tipo escalera R-2R, el cual se basa en arreglos repetitivos de resistencias en una configuración de escalera.</a:t>
                </a:r>
              </a:p>
              <a:p>
                <a:endParaRPr lang="es-US" sz="2800" dirty="0"/>
              </a:p>
              <a:p>
                <a:endParaRPr lang="es-US" sz="2800" dirty="0"/>
              </a:p>
              <a:p>
                <a:endParaRPr lang="es-US" sz="2800" dirty="0"/>
              </a:p>
              <a:p>
                <a:endParaRPr lang="es-US" sz="2800" dirty="0"/>
              </a:p>
              <a:p>
                <a:r>
                  <a:rPr lang="es-US" sz="2800" dirty="0"/>
                  <a:t>Cada bit es pesado por su contribución al voltaje de salida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s-US" sz="2800" b="0" dirty="0"/>
              </a:p>
              <a:p>
                <a:endParaRPr lang="es-US" sz="28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212" t="-3485" r="-1212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72" y="2700126"/>
            <a:ext cx="7972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2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Amplificador de Señal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/>
          </a:bodyPr>
          <a:lstStyle/>
          <a:p>
            <a:r>
              <a:rPr lang="es-US" sz="2800" dirty="0"/>
              <a:t>El voltaje de salida del Arduino es de apenas 5V en sus </a:t>
            </a:r>
            <a:r>
              <a:rPr lang="es-US" sz="2800" dirty="0" err="1"/>
              <a:t>pins</a:t>
            </a:r>
            <a:r>
              <a:rPr lang="es-US" sz="2800" dirty="0"/>
              <a:t>. Además, después del proceso de conversión D-A se pierde un poco de energía.</a:t>
            </a:r>
          </a:p>
          <a:p>
            <a:endParaRPr lang="es-US" sz="2800" dirty="0"/>
          </a:p>
          <a:p>
            <a:endParaRPr lang="es-US" sz="2800" dirty="0"/>
          </a:p>
          <a:p>
            <a:endParaRPr lang="es-US" sz="2800" dirty="0"/>
          </a:p>
          <a:p>
            <a:endParaRPr lang="es-US" sz="2800" dirty="0"/>
          </a:p>
          <a:p>
            <a:r>
              <a:rPr lang="es-US" sz="2800" dirty="0"/>
              <a:t>Es necesario un circuito amplificador para que las señales puedan alcanzar amplitudes mucho mayores.</a:t>
            </a:r>
            <a:endParaRPr lang="es-US" sz="2800" b="0" dirty="0"/>
          </a:p>
          <a:p>
            <a:endParaRPr lang="es-US" sz="2800" dirty="0"/>
          </a:p>
        </p:txBody>
      </p:sp>
      <p:pic>
        <p:nvPicPr>
          <p:cNvPr id="11266" name="Picture 2" descr="Resultado de imagen para signal ampl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44" y="2760746"/>
            <a:ext cx="57245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0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2381740"/>
            <a:ext cx="2759244" cy="25383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Amplificador de Señal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427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US" sz="2800" dirty="0"/>
                  <a:t>Se utiliza un amplificador operacional, particularmente un circuito integrado LM386n.</a:t>
                </a:r>
              </a:p>
              <a:p>
                <a:endParaRPr lang="es-US" sz="2800" dirty="0"/>
              </a:p>
              <a:p>
                <a:endParaRPr lang="es-US" sz="2800" dirty="0"/>
              </a:p>
              <a:p>
                <a:endParaRPr lang="es-US" sz="2800" dirty="0"/>
              </a:p>
              <a:p>
                <a:endParaRPr lang="es-US" sz="2800" dirty="0"/>
              </a:p>
              <a:p>
                <a:endParaRPr lang="es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s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US" sz="2800" b="0" dirty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s-US" sz="2800" b="0" dirty="0"/>
                  <a:t> corresponden a la señal de entrada,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s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US" sz="2800" b="0" dirty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s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s-US" sz="2800" b="0" dirty="0"/>
                  <a:t> son el rango de amplificación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s-US" sz="2800" b="0" dirty="0"/>
                  <a:t> es la señal ya amplificada.</a:t>
                </a:r>
              </a:p>
              <a:p>
                <a:endParaRPr lang="es-US" sz="2800" b="0" dirty="0"/>
              </a:p>
              <a:p>
                <a:endParaRPr lang="es-US" sz="28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42771"/>
              </a:xfrm>
              <a:blipFill>
                <a:blip r:embed="rId3"/>
                <a:stretch>
                  <a:fillRect l="-1212" t="-3155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2" descr="Resultado de imagen para lm386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35" y="27769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73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Circuito completo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9" y="1895227"/>
            <a:ext cx="9365382" cy="42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Objetivo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Introducción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Materiales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Funcionamiento electrónico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Funcionamiento general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Código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US" sz="2800" dirty="0"/>
              <a:t>Conclusiones  </a:t>
            </a:r>
          </a:p>
          <a:p>
            <a:pPr>
              <a:buFont typeface="Wingdings" panose="05000000000000000000" pitchFamily="2" charset="2"/>
              <a:buChar char="§"/>
            </a:pPr>
            <a:endParaRPr lang="es-US" sz="2800" dirty="0"/>
          </a:p>
        </p:txBody>
      </p:sp>
    </p:spTree>
    <p:extLst>
      <p:ext uri="{BB962C8B-B14F-4D97-AF65-F5344CB8AC3E}">
        <p14:creationId xmlns:p14="http://schemas.microsoft.com/office/powerpoint/2010/main" val="101224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Funcionamiento</a:t>
            </a:r>
            <a:r>
              <a:rPr lang="en-US" dirty="0"/>
              <a:t> General</a:t>
            </a:r>
            <a:endParaRPr lang="es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Generando</a:t>
            </a:r>
            <a:r>
              <a:rPr lang="en-US" dirty="0"/>
              <a:t> </a:t>
            </a:r>
            <a:r>
              <a:rPr lang="en-US" dirty="0" err="1"/>
              <a:t>Funciones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38341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Características Principales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5544152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Voltaje de operación: 9V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R</a:t>
            </a:r>
            <a:r>
              <a:rPr lang="es-US" sz="2800" dirty="0" err="1"/>
              <a:t>ango</a:t>
            </a:r>
            <a:r>
              <a:rPr lang="es-US" sz="2800" dirty="0"/>
              <a:t> dinámico de amplitud: 0-7 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err="1"/>
              <a:t>Rango</a:t>
            </a:r>
            <a:r>
              <a:rPr lang="en-US" sz="2800" dirty="0"/>
              <a:t> </a:t>
            </a:r>
            <a:r>
              <a:rPr lang="en-US" sz="2800" dirty="0" err="1"/>
              <a:t>dinámico</a:t>
            </a:r>
            <a:r>
              <a:rPr lang="en-US" sz="2800" dirty="0"/>
              <a:t> de </a:t>
            </a:r>
            <a:r>
              <a:rPr lang="en-US" sz="2800" dirty="0" err="1"/>
              <a:t>frecuencias</a:t>
            </a:r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err="1"/>
              <a:t>Funcion</a:t>
            </a:r>
            <a:r>
              <a:rPr lang="en-US" sz="2600" dirty="0"/>
              <a:t> </a:t>
            </a:r>
            <a:r>
              <a:rPr lang="en-US" sz="2600" dirty="0" err="1"/>
              <a:t>cuadrada</a:t>
            </a:r>
            <a:r>
              <a:rPr lang="en-US" sz="2600" dirty="0"/>
              <a:t>, 300-25,000 HZ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err="1"/>
              <a:t>Función</a:t>
            </a:r>
            <a:r>
              <a:rPr lang="en-US" sz="2600" dirty="0"/>
              <a:t> </a:t>
            </a:r>
            <a:r>
              <a:rPr lang="en-US" sz="2600" dirty="0" err="1"/>
              <a:t>seno</a:t>
            </a:r>
            <a:r>
              <a:rPr lang="en-US" sz="2600" dirty="0"/>
              <a:t>, </a:t>
            </a:r>
            <a:r>
              <a:rPr lang="en-US" sz="2600" dirty="0" err="1"/>
              <a:t>triangulo</a:t>
            </a:r>
            <a:r>
              <a:rPr lang="en-US" sz="2600" dirty="0"/>
              <a:t> y </a:t>
            </a:r>
            <a:r>
              <a:rPr lang="en-US" sz="2600" dirty="0" err="1"/>
              <a:t>diente</a:t>
            </a:r>
            <a:r>
              <a:rPr lang="en-US" sz="2600" dirty="0"/>
              <a:t> de sierra, 300-13,000Hz</a:t>
            </a:r>
            <a:endParaRPr lang="es-US" sz="2600" dirty="0"/>
          </a:p>
          <a:p>
            <a:endParaRPr lang="es-US" sz="2800" dirty="0"/>
          </a:p>
          <a:p>
            <a:endParaRPr lang="es-US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660" y="1912308"/>
            <a:ext cx="4698549" cy="38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2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Ejemplo de funcionamiento </a:t>
            </a: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2014326"/>
            <a:ext cx="10458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Ejemplo de funcionamiento 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92" y="2038139"/>
            <a:ext cx="103917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0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Ejemplo de funcionamiento 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213" y="1985963"/>
            <a:ext cx="52959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0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Código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584078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Se comprueba la importancia de la instrumentación en el proceso de realizar este tipo de proyecto.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Arduino es una plataforma versátil, cómoda y con gran aplicación educativa para introducir a los estudiantes a la electrónica y la instrumentación.</a:t>
            </a:r>
          </a:p>
          <a:p>
            <a:pPr>
              <a:buFont typeface="Wingdings" panose="05000000000000000000" pitchFamily="2" charset="2"/>
              <a:buChar char="q"/>
            </a:pPr>
            <a:endParaRPr lang="es-US" sz="2800" dirty="0"/>
          </a:p>
          <a:p>
            <a:pPr>
              <a:buFont typeface="Wingdings" panose="05000000000000000000" pitchFamily="2" charset="2"/>
              <a:buChar char="q"/>
            </a:pPr>
            <a:endParaRPr lang="es-US" sz="2800" dirty="0"/>
          </a:p>
          <a:p>
            <a:endParaRPr lang="es-US" sz="2800" b="0" dirty="0"/>
          </a:p>
          <a:p>
            <a:endParaRPr lang="es-US" sz="2800" dirty="0"/>
          </a:p>
        </p:txBody>
      </p:sp>
    </p:spTree>
    <p:extLst>
      <p:ext uri="{BB962C8B-B14F-4D97-AF65-F5344CB8AC3E}">
        <p14:creationId xmlns:p14="http://schemas.microsoft.com/office/powerpoint/2010/main" val="76783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Referencias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45734"/>
            <a:ext cx="10866120" cy="4509346"/>
          </a:xfrm>
        </p:spPr>
        <p:txBody>
          <a:bodyPr>
            <a:normAutofit/>
          </a:bodyPr>
          <a:lstStyle/>
          <a:p>
            <a:r>
              <a:rPr lang="en-US" sz="2400" dirty="0"/>
              <a:t>1] </a:t>
            </a:r>
            <a:r>
              <a:rPr lang="en-US" sz="2400" dirty="0" err="1"/>
              <a:t>Klaas</a:t>
            </a:r>
            <a:r>
              <a:rPr lang="en-US" sz="2400" dirty="0"/>
              <a:t> B </a:t>
            </a:r>
            <a:r>
              <a:rPr lang="en-US" sz="2400" dirty="0" err="1"/>
              <a:t>Klaassen</a:t>
            </a:r>
            <a:r>
              <a:rPr lang="en-US" sz="2400" dirty="0"/>
              <a:t>. Electronic measurement and instrumentation. Cambridge University Press, </a:t>
            </a:r>
            <a:r>
              <a:rPr lang="es-US" sz="2400" dirty="0"/>
              <a:t>1996.</a:t>
            </a:r>
          </a:p>
          <a:p>
            <a:r>
              <a:rPr lang="es-US" sz="2400" dirty="0"/>
              <a:t>[2] Amanda </a:t>
            </a:r>
            <a:r>
              <a:rPr lang="es-US" sz="2400" dirty="0" err="1"/>
              <a:t>Ghassaei</a:t>
            </a:r>
            <a:r>
              <a:rPr lang="es-US" sz="2400" dirty="0"/>
              <a:t>. Arduino </a:t>
            </a:r>
            <a:r>
              <a:rPr lang="es-US" sz="2400" dirty="0" err="1"/>
              <a:t>waveform</a:t>
            </a:r>
            <a:r>
              <a:rPr lang="es-US" sz="2400" dirty="0"/>
              <a:t> </a:t>
            </a:r>
            <a:r>
              <a:rPr lang="es-US" sz="2400" dirty="0" err="1"/>
              <a:t>generator</a:t>
            </a:r>
            <a:r>
              <a:rPr lang="es-US" sz="2400" dirty="0"/>
              <a:t>. http://www.instructables.com/id/</a:t>
            </a:r>
            <a:r>
              <a:rPr lang="en-US" sz="2400" dirty="0"/>
              <a:t>Arduino-Waveform-Generator/, 2012. [Online; accessed 26-Abril-2017].</a:t>
            </a:r>
            <a:endParaRPr lang="es-US" sz="2400" dirty="0"/>
          </a:p>
          <a:p>
            <a:endParaRPr lang="es-US" dirty="0"/>
          </a:p>
          <a:p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9889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Objetivos del proyecto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86771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Objetivo General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US" sz="2800" dirty="0"/>
              <a:t>Desarrollar un generador de funciones capaz de reproducir señales del tipo senoidal, sierra, triangular y cuadrada, además de incluir un modulador de ancho de pulso (PMW).</a:t>
            </a:r>
          </a:p>
        </p:txBody>
      </p:sp>
      <p:pic>
        <p:nvPicPr>
          <p:cNvPr id="1026" name="Picture 2" descr="Resultado de imagen para sine w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61" y="3018396"/>
            <a:ext cx="4062661" cy="30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WM sig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811" y="3486714"/>
            <a:ext cx="5758788" cy="214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47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Objetivos Particulares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Implementar el microcontrolador Arduino UNO en el proyecto.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Aplicar conocimientos intermedios de electrónica para el desarrollo de los circuitos externos necesarios.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2800" dirty="0"/>
              <a:t>Poner en práctica conocimientos previos de programación.</a:t>
            </a:r>
          </a:p>
        </p:txBody>
      </p:sp>
      <p:pic>
        <p:nvPicPr>
          <p:cNvPr id="2052" name="Picture 4" descr="Resultado de imagen para ardui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" b="3206"/>
          <a:stretch/>
        </p:blipFill>
        <p:spPr bwMode="auto">
          <a:xfrm>
            <a:off x="4413738" y="3842900"/>
            <a:ext cx="3468566" cy="22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progra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446" y="3917695"/>
            <a:ext cx="2874352" cy="2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electronic circui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917695"/>
            <a:ext cx="2880758" cy="2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2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Introducción			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Generador de funciones</a:t>
            </a:r>
          </a:p>
        </p:txBody>
      </p:sp>
    </p:spTree>
    <p:extLst>
      <p:ext uri="{BB962C8B-B14F-4D97-AF65-F5344CB8AC3E}">
        <p14:creationId xmlns:p14="http://schemas.microsoft.com/office/powerpoint/2010/main" val="330975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Generador de Funciones.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4143" y="2215662"/>
            <a:ext cx="634625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3200" dirty="0"/>
              <a:t>Genera diferentes tipos de ondas eléctricas en un rango de frecuencias establecido.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US" sz="3200" dirty="0"/>
              <a:t>Típicamente incluyen ondas de tipo: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Senoidal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Cuadrada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Triangular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Diente de sierra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endParaRPr lang="es-US" sz="2400" dirty="0"/>
          </a:p>
          <a:p>
            <a:endParaRPr lang="es-US" sz="2400" b="0" dirty="0"/>
          </a:p>
          <a:p>
            <a:endParaRPr lang="es-US" dirty="0"/>
          </a:p>
          <a:p>
            <a:endParaRPr lang="es-US" b="0" dirty="0"/>
          </a:p>
          <a:p>
            <a:endParaRPr lang="es-US" dirty="0"/>
          </a:p>
        </p:txBody>
      </p:sp>
      <p:pic>
        <p:nvPicPr>
          <p:cNvPr id="3080" name="Picture 8" descr="https://upload.wikimedia.org/wikipedia/commons/thumb/7/77/Waveforms.svg/780px-Wavefo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37" y="2074244"/>
            <a:ext cx="4555958" cy="392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61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Generador de Funciones.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514525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US" sz="3200" dirty="0"/>
              <a:t>Principalmente se utilizan 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Reparación y prueba de circuitos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Calibración de equipos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US" sz="2800" dirty="0"/>
              <a:t>Análisis de circuitos analógico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endParaRPr lang="es-US" sz="2400" dirty="0"/>
          </a:p>
          <a:p>
            <a:endParaRPr lang="es-US" sz="2400" b="0" dirty="0"/>
          </a:p>
          <a:p>
            <a:endParaRPr lang="es-US" dirty="0"/>
          </a:p>
          <a:p>
            <a:endParaRPr lang="es-US" b="0" dirty="0"/>
          </a:p>
          <a:p>
            <a:endParaRPr lang="es-US" dirty="0"/>
          </a:p>
        </p:txBody>
      </p:sp>
      <p:pic>
        <p:nvPicPr>
          <p:cNvPr id="3078" name="Picture 6" descr="Resultado de imagen para electronic calib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83" y="2121548"/>
            <a:ext cx="4651626" cy="31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3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/>
              <a:t>Materiales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9811216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756</TotalTime>
  <Words>568</Words>
  <Application>Microsoft Office PowerPoint</Application>
  <PresentationFormat>Panorámica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Retrospección</vt:lpstr>
      <vt:lpstr>Generador de Funciones</vt:lpstr>
      <vt:lpstr>Índice</vt:lpstr>
      <vt:lpstr>Objetivos del proyecto </vt:lpstr>
      <vt:lpstr>Objetivo General</vt:lpstr>
      <vt:lpstr>Objetivos Particulares</vt:lpstr>
      <vt:lpstr>Introducción   </vt:lpstr>
      <vt:lpstr>Generador de Funciones. </vt:lpstr>
      <vt:lpstr>Generador de Funciones. </vt:lpstr>
      <vt:lpstr>Materiales </vt:lpstr>
      <vt:lpstr>Lista de materiales utilizados </vt:lpstr>
      <vt:lpstr>Lista de materiales utilizados </vt:lpstr>
      <vt:lpstr>Funcionamiento electrónico</vt:lpstr>
      <vt:lpstr>Entradas</vt:lpstr>
      <vt:lpstr>Salidas</vt:lpstr>
      <vt:lpstr>Convertidor Digital-Analógico</vt:lpstr>
      <vt:lpstr>Convertidor Digital-Analógico</vt:lpstr>
      <vt:lpstr>Amplificador de Señal</vt:lpstr>
      <vt:lpstr>Amplificador de Señal</vt:lpstr>
      <vt:lpstr>Circuito completo</vt:lpstr>
      <vt:lpstr>Funcionamiento General</vt:lpstr>
      <vt:lpstr>Características Principales</vt:lpstr>
      <vt:lpstr>Ejemplo de funcionamiento </vt:lpstr>
      <vt:lpstr>Ejemplo de funcionamiento </vt:lpstr>
      <vt:lpstr>Ejemplo de funcionamiento </vt:lpstr>
      <vt:lpstr>Código</vt:lpstr>
      <vt:lpstr>Conclusiones</vt:lpstr>
      <vt:lpstr>Referencias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Máquinas térmicas cuánticas</dc:title>
  <dc:creator>osvaldo rosales</dc:creator>
  <cp:lastModifiedBy>osvaldo rosales</cp:lastModifiedBy>
  <cp:revision>57</cp:revision>
  <dcterms:created xsi:type="dcterms:W3CDTF">2017-03-06T18:14:33Z</dcterms:created>
  <dcterms:modified xsi:type="dcterms:W3CDTF">2017-05-26T16:25:06Z</dcterms:modified>
</cp:coreProperties>
</file>